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58" r:id="rId4"/>
    <p:sldId id="260" r:id="rId5"/>
    <p:sldId id="262" r:id="rId6"/>
    <p:sldId id="263" r:id="rId7"/>
    <p:sldId id="266" r:id="rId8"/>
    <p:sldId id="267" r:id="rId9"/>
    <p:sldId id="268" r:id="rId10"/>
    <p:sldId id="261" r:id="rId11"/>
    <p:sldId id="269" r:id="rId12"/>
    <p:sldId id="270" r:id="rId13"/>
    <p:sldId id="271" r:id="rId14"/>
    <p:sldId id="280" r:id="rId15"/>
    <p:sldId id="281" r:id="rId16"/>
    <p:sldId id="282" r:id="rId17"/>
    <p:sldId id="283" r:id="rId18"/>
    <p:sldId id="284" r:id="rId19"/>
    <p:sldId id="285" r:id="rId20"/>
    <p:sldId id="276" r:id="rId21"/>
    <p:sldId id="277" r:id="rId22"/>
    <p:sldId id="26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07" autoAdjust="0"/>
    <p:restoredTop sz="94660"/>
  </p:normalViewPr>
  <p:slideViewPr>
    <p:cSldViewPr>
      <p:cViewPr>
        <p:scale>
          <a:sx n="90" d="100"/>
          <a:sy n="90" d="100"/>
        </p:scale>
        <p:origin x="1260" y="13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700808"/>
            <a:ext cx="8640960" cy="2448272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– НАСЛЕДНИКИ ПОБЕДЫ!</a:t>
            </a:r>
            <a:r>
              <a:rPr lang="ru-RU" sz="1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/>
            </a:r>
            <a:br>
              <a:rPr lang="ru-RU" sz="1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95528" y="4581128"/>
            <a:ext cx="4034190" cy="562384"/>
          </a:xfrm>
        </p:spPr>
        <p:txBody>
          <a:bodyPr>
            <a:normAutofit fontScale="62500" lnSpcReduction="20000"/>
          </a:bodyPr>
          <a:lstStyle/>
          <a:p>
            <a:pPr algn="just">
              <a:spcBef>
                <a:spcPts val="0"/>
              </a:spcBef>
            </a:pPr>
            <a:r>
              <a:rPr lang="ru-RU" sz="3100" i="1" dirty="0" smtClean="0">
                <a:solidFill>
                  <a:schemeClr val="tx2">
                    <a:lumMod val="75000"/>
                  </a:schemeClr>
                </a:solidFill>
              </a:rPr>
              <a:t>Воспитатель: </a:t>
            </a:r>
            <a:r>
              <a:rPr lang="ru-RU" sz="3100" i="1" dirty="0" err="1" smtClean="0">
                <a:solidFill>
                  <a:schemeClr val="tx2">
                    <a:lumMod val="75000"/>
                  </a:schemeClr>
                </a:solidFill>
              </a:rPr>
              <a:t>Базякина</a:t>
            </a:r>
            <a:r>
              <a:rPr lang="ru-RU" sz="3100" i="1" dirty="0" smtClean="0">
                <a:solidFill>
                  <a:schemeClr val="tx2">
                    <a:lumMod val="75000"/>
                  </a:schemeClr>
                </a:solidFill>
              </a:rPr>
              <a:t> Е.Н.</a:t>
            </a:r>
          </a:p>
          <a:p>
            <a:pPr algn="just">
              <a:spcBef>
                <a:spcPts val="0"/>
              </a:spcBef>
            </a:pP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</a:rPr>
              <a:t>                         </a:t>
            </a:r>
            <a:endParaRPr lang="ru-RU" sz="2400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539552" y="1052736"/>
            <a:ext cx="8208912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i="1" dirty="0" err="1" smtClean="0">
                <a:solidFill>
                  <a:schemeClr val="tx2">
                    <a:lumMod val="75000"/>
                  </a:schemeClr>
                </a:solidFill>
              </a:rPr>
              <a:t>МДОУГорячинский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</a:rPr>
              <a:t> детский сад «Родничок»</a:t>
            </a:r>
          </a:p>
          <a:p>
            <a:pPr algn="ctr">
              <a:defRPr/>
            </a:pP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</a:rPr>
              <a:t>Старшая группа «Совята»</a:t>
            </a:r>
          </a:p>
          <a:p>
            <a:pPr algn="ctr" fontAlgn="auto">
              <a:spcAft>
                <a:spcPts val="0"/>
              </a:spcAft>
              <a:defRPr/>
            </a:pPr>
            <a:endParaRPr lang="ru-RU" sz="2400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5511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676456" cy="136815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Охватываемые образовательные области: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28802"/>
            <a:ext cx="8229600" cy="4524534"/>
          </a:xfrm>
        </p:spPr>
        <p:txBody>
          <a:bodyPr/>
          <a:lstStyle/>
          <a:p>
            <a:pPr marL="0" indent="0"/>
            <a:r>
              <a:rPr lang="ru-RU" dirty="0" smtClean="0"/>
              <a:t> «Познание»</a:t>
            </a:r>
          </a:p>
          <a:p>
            <a:pPr marL="0" indent="0"/>
            <a:r>
              <a:rPr lang="ru-RU" dirty="0" smtClean="0"/>
              <a:t> «Речевое развитие»</a:t>
            </a:r>
          </a:p>
          <a:p>
            <a:pPr marL="0" indent="0"/>
            <a:r>
              <a:rPr lang="ru-RU" dirty="0" smtClean="0"/>
              <a:t> «Художественно-эстетическое развитие»</a:t>
            </a:r>
          </a:p>
          <a:p>
            <a:pPr marL="0" indent="0"/>
            <a:r>
              <a:rPr lang="ru-RU" dirty="0" smtClean="0"/>
              <a:t> «Музыка»</a:t>
            </a:r>
          </a:p>
          <a:p>
            <a:pPr marL="0" indent="0"/>
            <a:r>
              <a:rPr lang="ru-RU" dirty="0" smtClean="0"/>
              <a:t> «Физическое развитие»</a:t>
            </a:r>
          </a:p>
        </p:txBody>
      </p:sp>
    </p:spTree>
    <p:extLst>
      <p:ext uri="{BB962C8B-B14F-4D97-AF65-F5344CB8AC3E}">
        <p14:creationId xmlns:p14="http://schemas.microsoft.com/office/powerpoint/2010/main" val="20644535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Этапы реализации: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1256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Подготовительный: Данный этап направлен на реализацию двух направлений: методическое оснащение и мотивация детей и родителей к предстоящей деятельности.</a:t>
            </a:r>
          </a:p>
          <a:p>
            <a:r>
              <a:rPr lang="ru-RU" sz="2000" dirty="0" smtClean="0"/>
              <a:t>Основной: Знакомство с историей  страны в годы ВОВ опирается на наглядный материал представленный в форме презентаций и подборках иллюстраций в альбомах.</a:t>
            </a:r>
          </a:p>
          <a:p>
            <a:r>
              <a:rPr lang="ru-RU" sz="2000" dirty="0" smtClean="0"/>
              <a:t>Заключительный: </a:t>
            </a:r>
          </a:p>
          <a:p>
            <a:pPr>
              <a:buNone/>
            </a:pPr>
            <a:r>
              <a:rPr lang="ru-RU" sz="2000" dirty="0" smtClean="0"/>
              <a:t>      Презентация продукта проекта (май): Оформление «Уголка Боевой Славы».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000" dirty="0" smtClean="0"/>
              <a:t>Организация и проведение «</a:t>
            </a:r>
            <a:r>
              <a:rPr lang="ru-RU" sz="2000" dirty="0" err="1" smtClean="0"/>
              <a:t>Квест-игры</a:t>
            </a:r>
            <a:r>
              <a:rPr lang="ru-RU" sz="2000" dirty="0" smtClean="0"/>
              <a:t>»  по </a:t>
            </a:r>
            <a:r>
              <a:rPr lang="ru-RU" sz="2000" dirty="0" err="1" smtClean="0"/>
              <a:t>гражданско</a:t>
            </a:r>
            <a:r>
              <a:rPr lang="ru-RU" sz="2000" dirty="0" smtClean="0"/>
              <a:t>- патриотическому воспитанию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000" dirty="0" smtClean="0"/>
              <a:t>Экскурсии в музей «Боевой славы» в МОУ </a:t>
            </a:r>
            <a:r>
              <a:rPr lang="ru-RU" sz="2000" dirty="0" err="1" smtClean="0"/>
              <a:t>Горячинская</a:t>
            </a:r>
            <a:r>
              <a:rPr lang="ru-RU" sz="2000" dirty="0" smtClean="0"/>
              <a:t> СОШ, к памятнику воинов- освободителей.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Участие воспитанников и их родителей в акции «Бессмертный полк».</a:t>
            </a:r>
          </a:p>
          <a:p>
            <a:endParaRPr lang="ru-RU" sz="20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Значимость работы над проектом: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Определяется разработкой и реализацией дидактических, сюжетно-ролевых, подвижных игр, цикла занятий по разным видам деятельности, включая педагогов-специалистов;  проведением экскурсии по городу, праздника посвященного Дню Победы.</a:t>
            </a:r>
            <a:endParaRPr lang="ru-RU" dirty="0"/>
          </a:p>
        </p:txBody>
      </p:sp>
      <p:pic>
        <p:nvPicPr>
          <p:cNvPr id="4" name="Рисунок 3" descr="georglentil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93096"/>
            <a:ext cx="9144000" cy="284035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C00000"/>
                </a:solidFill>
              </a:rPr>
              <a:t>Дидактические игры: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052736"/>
            <a:ext cx="8435280" cy="5073427"/>
          </a:xfrm>
        </p:spPr>
        <p:txBody>
          <a:bodyPr/>
          <a:lstStyle/>
          <a:p>
            <a:pPr>
              <a:defRPr/>
            </a:pPr>
            <a:r>
              <a:rPr lang="ru-RU" sz="2000" dirty="0" smtClean="0"/>
              <a:t>«Определи род войск»</a:t>
            </a:r>
          </a:p>
          <a:p>
            <a:pPr>
              <a:buFont typeface="Arial" charset="0"/>
              <a:buChar char="•"/>
              <a:defRPr/>
            </a:pPr>
            <a:r>
              <a:rPr lang="ru-RU" sz="2000" dirty="0" smtClean="0"/>
              <a:t>«Раньше и теперь»</a:t>
            </a:r>
          </a:p>
          <a:p>
            <a:pPr>
              <a:buFont typeface="Arial" charset="0"/>
              <a:buChar char="•"/>
              <a:defRPr/>
            </a:pPr>
            <a:r>
              <a:rPr lang="ru-RU" sz="2000" dirty="0" smtClean="0"/>
              <a:t>«Защитники Отечества»</a:t>
            </a:r>
          </a:p>
          <a:p>
            <a:pPr>
              <a:buFont typeface="Arial" charset="0"/>
              <a:buChar char="•"/>
              <a:defRPr/>
            </a:pPr>
            <a:r>
              <a:rPr lang="ru-RU" sz="2000" dirty="0" smtClean="0"/>
              <a:t>«Великие люди России»</a:t>
            </a:r>
          </a:p>
          <a:p>
            <a:pPr>
              <a:buFont typeface="Arial" charset="0"/>
              <a:buChar char="•"/>
              <a:defRPr/>
            </a:pPr>
            <a:r>
              <a:rPr lang="ru-RU" sz="2000" dirty="0" smtClean="0"/>
              <a:t>«Памятные места </a:t>
            </a:r>
            <a:r>
              <a:rPr lang="ru-RU" sz="2000" smtClean="0"/>
              <a:t>нашего села»</a:t>
            </a:r>
            <a:endParaRPr lang="ru-RU" sz="2000" dirty="0" smtClean="0"/>
          </a:p>
          <a:p>
            <a:endParaRPr lang="ru-RU" dirty="0"/>
          </a:p>
        </p:txBody>
      </p:sp>
      <p:pic>
        <p:nvPicPr>
          <p:cNvPr id="5" name="Рисунок 4" descr="IMG_1583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 rot="543599">
            <a:off x="4369718" y="1662952"/>
            <a:ext cx="4350568" cy="3262926"/>
          </a:xfrm>
          <a:prstGeom prst="rect">
            <a:avLst/>
          </a:prstGeom>
        </p:spPr>
      </p:pic>
      <p:pic>
        <p:nvPicPr>
          <p:cNvPr id="7" name="Рисунок 6" descr="IMG_1843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rot="21405174">
            <a:off x="344237" y="3050691"/>
            <a:ext cx="4536504" cy="340237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0" cy="160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1993966"/>
      </p:ext>
    </p:extLst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914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2529659"/>
      </p:ext>
    </p:extLst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2700306"/>
      </p:ext>
    </p:extLst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00413" cy="1199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104902"/>
      </p:ext>
    </p:extLst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00413" cy="1199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5633625"/>
      </p:ext>
    </p:extLst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00413" cy="1066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9020273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692697"/>
            <a:ext cx="842493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33333"/>
                </a:solidFill>
                <a:latin typeface="Helvetica Neue"/>
              </a:rPr>
              <a:t>Чем дальше отодвигаются последние залпы Великой Отечественной войны, тем ближе, дороже, роднее для нас, живущих, они, люди сурового испытания, славные солдаты войны. Они прошли трудными дорогами, видели смерть, потери родных и близких, но шли вперёд, потому что знали: надо выстоять, надо во что бы то ни стало победить! Они сумели всему миру доказать, что значит русский характер, что может сделать советский человек, если речь идёт о защите Отечества</a:t>
            </a:r>
            <a:r>
              <a:rPr lang="ru-RU" sz="1600" dirty="0" smtClean="0">
                <a:solidFill>
                  <a:srgbClr val="333333"/>
                </a:solidFill>
                <a:latin typeface="Helvetica Neue"/>
              </a:rPr>
              <a:t>!</a:t>
            </a:r>
          </a:p>
          <a:p>
            <a:r>
              <a:rPr lang="ru-RU" sz="1600" i="1" dirty="0">
                <a:solidFill>
                  <a:srgbClr val="333333"/>
                </a:solidFill>
                <a:latin typeface="Helvetica Neue"/>
              </a:rPr>
              <a:t>Военная служба в России всегда считалась почетной обязанностью, священным долгом, исключительным по важности и необходимости. Военная служба - особый вид Федеральной государственной службы, исполняемый гражданами в Вооруженных силах Российской Федерации, Пограничных войсках, Внутренних войсках МВД, Железнодорожных войсках, а также в других войсках и формированиях.</a:t>
            </a:r>
            <a:endParaRPr lang="ru-RU" sz="1600" dirty="0">
              <a:solidFill>
                <a:srgbClr val="333333"/>
              </a:solidFill>
              <a:latin typeface="Helvetica Neue"/>
            </a:endParaRPr>
          </a:p>
          <a:p>
            <a:r>
              <a:rPr lang="ru-RU" sz="1600" i="1" dirty="0">
                <a:solidFill>
                  <a:srgbClr val="333333"/>
                </a:solidFill>
                <a:latin typeface="Helvetica Neue"/>
              </a:rPr>
              <a:t>В соответствии со статьей 59 Конституции Российской Федерации защита Отечества является долгом и обязанностью гражданина Российской Федерации. Вооруженные Силы России - наследники многовековой ратной славы Защитников Отечества.</a:t>
            </a:r>
            <a:endParaRPr lang="ru-RU" sz="1600" dirty="0">
              <a:solidFill>
                <a:srgbClr val="333333"/>
              </a:solidFill>
              <a:latin typeface="Helvetica Neue"/>
            </a:endParaRPr>
          </a:p>
          <a:p>
            <a:r>
              <a:rPr lang="ru-RU" sz="1600" i="1" dirty="0">
                <a:solidFill>
                  <a:srgbClr val="333333"/>
                </a:solidFill>
                <a:latin typeface="Helvetica Neue"/>
              </a:rPr>
              <a:t>Российские Вооруженные Силы созданы Указом Президента Российской Федерации 7 мая 1992 года.</a:t>
            </a:r>
            <a:endParaRPr lang="ru-RU" sz="1600" dirty="0">
              <a:solidFill>
                <a:srgbClr val="333333"/>
              </a:solidFill>
              <a:latin typeface="Helvetica Neue"/>
            </a:endParaRPr>
          </a:p>
          <a:p>
            <a:r>
              <a:rPr lang="ru-RU" sz="1600" i="1" dirty="0">
                <a:solidFill>
                  <a:srgbClr val="333333"/>
                </a:solidFill>
                <a:latin typeface="Helvetica Neue"/>
              </a:rPr>
              <a:t>Чувство патриотизма и сегодня остается высшей нравственной ценностью и наиболее убедительным смыслом службы в армии.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591274760"/>
      </p:ext>
    </p:extLst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C00000"/>
                </a:solidFill>
              </a:rPr>
              <a:t>Цикл занятий: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r>
              <a:rPr lang="ru-RU" sz="2000" dirty="0" smtClean="0"/>
              <a:t>«Война глазами ребенка»</a:t>
            </a:r>
          </a:p>
          <a:p>
            <a:r>
              <a:rPr lang="ru-RU" sz="2000" dirty="0" smtClean="0"/>
              <a:t>«Песни тех времен»</a:t>
            </a:r>
          </a:p>
          <a:p>
            <a:r>
              <a:rPr lang="ru-RU" sz="2000" dirty="0" smtClean="0"/>
              <a:t>«Плакаты войны»</a:t>
            </a:r>
          </a:p>
          <a:p>
            <a:r>
              <a:rPr lang="ru-RU" sz="2000" dirty="0" smtClean="0"/>
              <a:t>«Как началась война</a:t>
            </a:r>
          </a:p>
          <a:p>
            <a:r>
              <a:rPr lang="ru-RU" sz="2000" dirty="0" smtClean="0"/>
              <a:t>«Память о войне давно седая – нам детей-героев не забыть»</a:t>
            </a:r>
          </a:p>
          <a:p>
            <a:r>
              <a:rPr lang="ru-RU" sz="2000" dirty="0" smtClean="0"/>
              <a:t>«23 февраля – День защитника Отечества»</a:t>
            </a:r>
          </a:p>
          <a:p>
            <a:r>
              <a:rPr lang="ru-RU" sz="2000" dirty="0" smtClean="0"/>
              <a:t>«Партизанское движение»</a:t>
            </a:r>
          </a:p>
          <a:p>
            <a:r>
              <a:rPr lang="ru-RU" sz="2000" dirty="0" smtClean="0"/>
              <a:t>«Пионеры-герои»</a:t>
            </a:r>
          </a:p>
          <a:p>
            <a:r>
              <a:rPr lang="ru-RU" sz="2000" dirty="0" smtClean="0"/>
              <a:t>«Великие подвиги»</a:t>
            </a:r>
          </a:p>
          <a:p>
            <a:r>
              <a:rPr lang="ru-RU" sz="2000" dirty="0" smtClean="0"/>
              <a:t>«Памятники и обелиски в честь воинов-освободителей»</a:t>
            </a:r>
          </a:p>
          <a:p>
            <a:r>
              <a:rPr lang="ru-RU" sz="2000" dirty="0" smtClean="0"/>
              <a:t>«Священный праздник День Победы»</a:t>
            </a:r>
            <a:endParaRPr lang="ru-RU" sz="2000" dirty="0"/>
          </a:p>
        </p:txBody>
      </p:sp>
      <p:pic>
        <p:nvPicPr>
          <p:cNvPr id="6" name="Рисунок 5" descr="baf57dd83272cb49a33dbe0121279ba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71643">
            <a:off x="4822399" y="5301710"/>
            <a:ext cx="4523816" cy="187415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C00000"/>
                </a:solidFill>
              </a:rPr>
              <a:t>Результаты реализации проекта: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2900" dirty="0" smtClean="0"/>
              <a:t>Разработанный и реализованный проект «Мы- наследники Победы» по повышению уровня познавательного интереса в рамках патриотического воспитанности дошкольников в повседневной жизни и на занятиях показал свою эффективность: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900" dirty="0" smtClean="0"/>
              <a:t>Созданы благоприятные условия для саморазвития ребенка, проявления его творческой деятельности. Пополнился мини музей группы, подобран обширный иллюстративный материал, пополнилась игротека группы новыми атрибутами к сюжетно-ролевым играм;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900" dirty="0" smtClean="0"/>
              <a:t>Положительная динамика в формировании представлений о истории страны и города в годы ВОВ (результаты наблюдения за ходом экскурсии детей старшей группы в мини музей);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900" dirty="0" smtClean="0"/>
              <a:t>У детей наступило понимание значения подвига советских солдат в годы ВОВ (результаты анкетирования родителей);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900" dirty="0" smtClean="0"/>
              <a:t>Пополнилась методическая копилка ДОУ материалом по ознакомлению с окружающим миром;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900" dirty="0" smtClean="0"/>
              <a:t>Повысилась активность родителей в патриотическом воспитании в семье.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зы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-42094" y="642918"/>
            <a:ext cx="9186094" cy="537837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Основополагающая цель: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 smtClean="0"/>
              <a:t>Расширить представления о Российской армии, о трудной и почётной обязанности защищать Родину; воспитывать уважение к защитникам Отечества, к памяти павших бойцов.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6765978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51216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Паспорт проекта: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132856"/>
            <a:ext cx="8784976" cy="39933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b="1" dirty="0" smtClean="0"/>
              <a:t>Вид проекта: </a:t>
            </a:r>
            <a:r>
              <a:rPr lang="ru-RU" sz="2600" dirty="0" smtClean="0"/>
              <a:t>Информационно- </a:t>
            </a:r>
            <a:r>
              <a:rPr lang="ru-RU" sz="2600" dirty="0" err="1" smtClean="0"/>
              <a:t>практико</a:t>
            </a:r>
            <a:r>
              <a:rPr lang="ru-RU" sz="2600" dirty="0" smtClean="0"/>
              <a:t>- ориентированный</a:t>
            </a:r>
          </a:p>
          <a:p>
            <a:pPr marL="0" indent="0">
              <a:buNone/>
            </a:pPr>
            <a:r>
              <a:rPr lang="ru-RU" sz="2600" b="1" dirty="0" smtClean="0"/>
              <a:t>Продолжительность проекта: </a:t>
            </a:r>
            <a:r>
              <a:rPr lang="ru-RU" sz="2600" dirty="0" smtClean="0"/>
              <a:t>Долгосрочный (2 года)</a:t>
            </a:r>
          </a:p>
          <a:p>
            <a:pPr marL="0" indent="0">
              <a:buNone/>
            </a:pPr>
            <a:r>
              <a:rPr lang="ru-RU" sz="2600" b="1" dirty="0" smtClean="0"/>
              <a:t>Участники проекта: </a:t>
            </a:r>
            <a:r>
              <a:rPr lang="ru-RU" sz="2600" dirty="0" smtClean="0"/>
              <a:t>Дети старшего дошкольного возраста, воспитатели, родители воспитанников, воспитатели детского сада.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82653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Актуальность: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968552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dirty="0" smtClean="0"/>
              <a:t>Программные требования к организации  социально- личностного развития дошкольников подчинены решению следующих задач: формировать гражданскую принадлежность, патриотические чувства (расширять представления детей о родной стране, о государственных праздниках); продолжать расширять представления о Российской армии, о трудной и почётной обязанности защищать Родину; воспитывать уважение к защитникам Отечества, к памяти павших бойцов. Проект приурочен к празднованию 75 - </a:t>
            </a:r>
            <a:r>
              <a:rPr lang="ru-RU" dirty="0" err="1" smtClean="0"/>
              <a:t>летию</a:t>
            </a:r>
            <a:r>
              <a:rPr lang="ru-RU" dirty="0" smtClean="0"/>
              <a:t>  Великой победы.</a:t>
            </a:r>
          </a:p>
          <a:p>
            <a:pPr algn="ctr">
              <a:buNone/>
            </a:pPr>
            <a:r>
              <a:rPr lang="ru-RU" dirty="0" smtClean="0"/>
              <a:t>В связи с этим одним из приоритетных направлений деятельности педагогов группы избрано патриотическое воспитание детей, в рамках которого организована работа по созданию проекта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« МЫ- НАСЛЕДНИКИ ПОБЕДЫ!»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baf57dd83272cb49a33dbe0121279ba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668864" flipH="1">
            <a:off x="-62516" y="5701719"/>
            <a:ext cx="3172955" cy="131451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Противоречие: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Выбор темы работы обусловлен сложившимися противоречиями в обществе. С одной стороны все более заметной стала утрата традиционного российского патриотизма, а с другой стороны желание возродить работу по формированию патриотических чувств  у детей, которые выражаются в соответствующих поступках и поведении.</a:t>
            </a:r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Проблема: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 smtClean="0"/>
              <a:t>Результаты анкетирования родителей и анализ предметно-развивающей среды по ознакомлению детей с историей России в период ВОВ определили проблемное поле:</a:t>
            </a:r>
          </a:p>
          <a:p>
            <a:pPr lvl="0">
              <a:buFont typeface="+mj-lt"/>
              <a:buAutoNum type="arabicPeriod"/>
            </a:pPr>
            <a:r>
              <a:rPr lang="ru-RU" sz="1800" dirty="0" smtClean="0"/>
              <a:t>Большинство опрошенных родителей считают, что патриотическим воспитанием должны заниматься в основном образовательные учреждения и начинаться оно должно со школьного возраста и в семье этим вопросам уделяют минимум внимания;</a:t>
            </a:r>
          </a:p>
          <a:p>
            <a:pPr>
              <a:buFont typeface="+mj-lt"/>
              <a:buAutoNum type="arabicPeriod"/>
            </a:pPr>
            <a:r>
              <a:rPr lang="ru-RU" sz="1800" dirty="0" smtClean="0"/>
              <a:t>В ДОУ создано недостаточно условий для формирования у детей дошкольного возраста представлений о ВОВ и победе в ней:</a:t>
            </a:r>
          </a:p>
          <a:p>
            <a:pPr lvl="0"/>
            <a:r>
              <a:rPr lang="ru-RU" sz="1800" dirty="0" smtClean="0"/>
              <a:t>Недостаточность материала об условиях жизни людей в этот период;</a:t>
            </a:r>
          </a:p>
          <a:p>
            <a:pPr lvl="0"/>
            <a:r>
              <a:rPr lang="ru-RU" sz="1800" dirty="0" smtClean="0"/>
              <a:t>Недостаточность атрибутов для обыгрывания детьми ситуаций из этого периода;</a:t>
            </a:r>
          </a:p>
          <a:p>
            <a:pPr lvl="0"/>
            <a:r>
              <a:rPr lang="ru-RU" sz="1800" dirty="0" smtClean="0"/>
              <a:t>Недостаточность материалов о героях ВОВ и о местах воинской славы ;</a:t>
            </a:r>
          </a:p>
          <a:p>
            <a:pPr lvl="0">
              <a:buNone/>
            </a:pPr>
            <a:r>
              <a:rPr lang="ru-RU" sz="1800" dirty="0" smtClean="0"/>
              <a:t>3.   У детей не сформированы представления о ВОВ о подвигах советских солдат.</a:t>
            </a:r>
          </a:p>
          <a:p>
            <a:endParaRPr lang="ru-RU" sz="18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Гипотеза: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Если использовать комплексный подход по ознакомлению детей дошкольного возраста с Великой Отечественной войной, то это будет способствовать расширению их представлений  о значимости празднования Дня Победы, воспитанию начал патриотических чувств.</a:t>
            </a:r>
            <a:endParaRPr lang="ru-RU" dirty="0"/>
          </a:p>
        </p:txBody>
      </p:sp>
      <p:pic>
        <p:nvPicPr>
          <p:cNvPr id="4" name="Рисунок 3" descr="0_7d662_86da34c8_x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276056">
            <a:off x="-721453" y="4800192"/>
            <a:ext cx="3240360" cy="243027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Цель проекта: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Воспитывать любовь к Родине, родному краю, желание быть защитником земли, на которой родился и вырос, вызвать чувство гордости за соотечественников, повлиявших на ход истории, служивших Родине.</a:t>
            </a:r>
          </a:p>
          <a:p>
            <a:r>
              <a:rPr lang="ru-RU" sz="2400" dirty="0" smtClean="0"/>
              <a:t>Заложить нравственные начала в детях через ознакомление с событиями Великой Отечественной войны, воспитывать чувство патриотизма.</a:t>
            </a:r>
          </a:p>
          <a:p>
            <a:r>
              <a:rPr lang="ru-RU" sz="2400" dirty="0" smtClean="0"/>
              <a:t>Развивать у детей желание выражать в речи, продуктивной (рисовании, лепке, конструировании), игровой и музыкальной деятельности полученные знания о Великой Отечественной войне.</a:t>
            </a:r>
          </a:p>
          <a:p>
            <a:endParaRPr lang="ru-RU" sz="18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1038</Words>
  <Application>Microsoft Office PowerPoint</Application>
  <PresentationFormat>Экран (4:3)</PresentationFormat>
  <Paragraphs>77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МЫ – НАСЛЕДНИКИ ПОБЕДЫ! </vt:lpstr>
      <vt:lpstr>Презентация PowerPoint</vt:lpstr>
      <vt:lpstr>Основополагающая цель:</vt:lpstr>
      <vt:lpstr>Паспорт проекта:</vt:lpstr>
      <vt:lpstr>Актуальность:</vt:lpstr>
      <vt:lpstr>Противоречие:</vt:lpstr>
      <vt:lpstr>Проблема:</vt:lpstr>
      <vt:lpstr>Гипотеза: </vt:lpstr>
      <vt:lpstr>Цель проекта:</vt:lpstr>
      <vt:lpstr>Охватываемые образовательные области:</vt:lpstr>
      <vt:lpstr>Этапы реализации:</vt:lpstr>
      <vt:lpstr>Значимость работы над проектом:</vt:lpstr>
      <vt:lpstr>Дидактические игры: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Цикл занятий:</vt:lpstr>
      <vt:lpstr>Результаты реализации проекта: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Нам дороги эти позабыть нельзя!</dc:title>
  <dc:creator>Ранько Елена</dc:creator>
  <cp:lastModifiedBy>Admin</cp:lastModifiedBy>
  <cp:revision>46</cp:revision>
  <dcterms:created xsi:type="dcterms:W3CDTF">2015-04-19T15:51:03Z</dcterms:created>
  <dcterms:modified xsi:type="dcterms:W3CDTF">2020-02-19T07:49:18Z</dcterms:modified>
</cp:coreProperties>
</file>